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3" r:id="rId1"/>
  </p:sldMasterIdLst>
  <p:notesMasterIdLst>
    <p:notesMasterId r:id="rId16"/>
  </p:notesMasterIdLst>
  <p:handoutMasterIdLst>
    <p:handoutMasterId r:id="rId17"/>
  </p:handoutMasterIdLst>
  <p:sldIdLst>
    <p:sldId id="258" r:id="rId2"/>
    <p:sldId id="257" r:id="rId3"/>
    <p:sldId id="272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59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Вика" initials="В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1" autoAdjust="0"/>
    <p:restoredTop sz="94671" autoAdjust="0"/>
  </p:normalViewPr>
  <p:slideViewPr>
    <p:cSldViewPr>
      <p:cViewPr varScale="1">
        <p:scale>
          <a:sx n="120" d="100"/>
          <a:sy n="120" d="100"/>
        </p:scale>
        <p:origin x="138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19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3504DF-8EEE-4B1F-8DB0-40C8C56FBF2C}" type="datetimeFigureOut">
              <a:rPr lang="ru-RU" smtClean="0"/>
              <a:pPr/>
              <a:t>22.03.2023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80C56-0B3F-4E58-872D-0F6839B415D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9155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012755-13CE-40D9-815A-627D4081E1FC}" type="datetimeFigureOut">
              <a:rPr lang="ru-RU" smtClean="0"/>
              <a:pPr/>
              <a:t>22.03.2023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E3081-0A38-40C0-876D-8A7DB6BCE61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9469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E3081-0A38-40C0-876D-8A7DB6BCE615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22.03.2023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797152"/>
            <a:ext cx="6512511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МЫ ЗА ЗДОРОВЫЙ ОБРАЗ ЖИЗНИ!!!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8640"/>
            <a:ext cx="6480720" cy="4044071"/>
          </a:xfrm>
        </p:spPr>
      </p:pic>
      <p:sp>
        <p:nvSpPr>
          <p:cNvPr id="5" name="Прямоугольник 4"/>
          <p:cNvSpPr/>
          <p:nvPr/>
        </p:nvSpPr>
        <p:spPr>
          <a:xfrm>
            <a:off x="787" y="6211669"/>
            <a:ext cx="3131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>
                <a:solidFill>
                  <a:prstClr val="black"/>
                </a:solidFill>
              </a:rPr>
              <a:t>Работа выполнена ученицами </a:t>
            </a:r>
            <a:r>
              <a:rPr lang="ru-RU" sz="1200" dirty="0" smtClean="0">
                <a:solidFill>
                  <a:prstClr val="black"/>
                </a:solidFill>
              </a:rPr>
              <a:t>9 класса </a:t>
            </a:r>
            <a:r>
              <a:rPr lang="en-US" sz="1200" dirty="0">
                <a:solidFill>
                  <a:prstClr val="black"/>
                </a:solidFill>
              </a:rPr>
              <a:t>“</a:t>
            </a:r>
            <a:r>
              <a:rPr lang="ru-RU" sz="1200" dirty="0">
                <a:solidFill>
                  <a:prstClr val="black"/>
                </a:solidFill>
              </a:rPr>
              <a:t>В</a:t>
            </a:r>
            <a:r>
              <a:rPr lang="en-US" sz="1200" dirty="0">
                <a:solidFill>
                  <a:prstClr val="black"/>
                </a:solidFill>
              </a:rPr>
              <a:t>”</a:t>
            </a:r>
            <a:r>
              <a:rPr lang="ru-RU" sz="1200" dirty="0">
                <a:solidFill>
                  <a:prstClr val="black"/>
                </a:solidFill>
              </a:rPr>
              <a:t> гимназии № 1</a:t>
            </a:r>
          </a:p>
          <a:p>
            <a:pPr lvl="0"/>
            <a:r>
              <a:rPr lang="ru-RU" sz="1200" dirty="0">
                <a:solidFill>
                  <a:prstClr val="black"/>
                </a:solidFill>
              </a:rPr>
              <a:t>Шишкиной Юлией и </a:t>
            </a:r>
            <a:r>
              <a:rPr lang="ru-RU" sz="1200" dirty="0" err="1">
                <a:solidFill>
                  <a:prstClr val="black"/>
                </a:solidFill>
              </a:rPr>
              <a:t>Красовой</a:t>
            </a:r>
            <a:r>
              <a:rPr lang="ru-RU" sz="1200" dirty="0">
                <a:solidFill>
                  <a:prstClr val="black"/>
                </a:solidFill>
              </a:rPr>
              <a:t> Викторией</a:t>
            </a:r>
          </a:p>
        </p:txBody>
      </p:sp>
    </p:spTree>
    <p:extLst>
      <p:ext uri="{BB962C8B-B14F-4D97-AF65-F5344CB8AC3E}">
        <p14:creationId xmlns:p14="http://schemas.microsoft.com/office/powerpoint/2010/main" val="238981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7" y="652046"/>
            <a:ext cx="3857653" cy="564360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5061007" y="857232"/>
            <a:ext cx="364333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entury Schoolbook" pitchFamily="18" charset="0"/>
              </a:rPr>
              <a:t>Недостаток некоторых витаминов (гиповитаминоз), а также их полное отсутствие может (авитаминоз) привести к необратимым последствиям. Например, недостаток витамина С может привести к появлению цинги, а недостаток витамина </a:t>
            </a:r>
            <a:r>
              <a:rPr lang="en-US" dirty="0" smtClean="0">
                <a:latin typeface="Century Schoolbook" pitchFamily="18" charset="0"/>
              </a:rPr>
              <a:t>D </a:t>
            </a:r>
            <a:r>
              <a:rPr lang="ru-RU" dirty="0" smtClean="0">
                <a:latin typeface="Century Schoolbook" pitchFamily="18" charset="0"/>
              </a:rPr>
              <a:t>к рахиту. </a:t>
            </a:r>
          </a:p>
          <a:p>
            <a:r>
              <a:rPr lang="ru-RU" dirty="0" smtClean="0">
                <a:latin typeface="Century Schoolbook" pitchFamily="18" charset="0"/>
              </a:rPr>
              <a:t>Рахит – нарушение </a:t>
            </a:r>
            <a:r>
              <a:rPr lang="ru-RU" dirty="0" err="1" smtClean="0">
                <a:latin typeface="Century Schoolbook" pitchFamily="18" charset="0"/>
              </a:rPr>
              <a:t>кальцификации</a:t>
            </a:r>
            <a:r>
              <a:rPr lang="ru-RU" dirty="0" smtClean="0">
                <a:latin typeface="Century Schoolbook" pitchFamily="18" charset="0"/>
              </a:rPr>
              <a:t> растущих костей. У маленьких детей характерным признаком рахита являются кривые ноги, а у детей постарше – вывернутые внутрь колени.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itamin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857496"/>
            <a:ext cx="4929190" cy="3429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5508104" y="714355"/>
            <a:ext cx="3357586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Во избежание таких патологических состояний, как гиповитаминоз в организм человека витамины должны поступать в нормированном количестве, так как каждый  из витаминов выполняет важную функцию в определенном биохимическом процессе.  </a:t>
            </a:r>
            <a:endParaRPr lang="ru-RU" sz="2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1533" y="1196752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НЕОБХОДИМО ПОМНИТЬ!!!</a:t>
            </a:r>
            <a:endParaRPr lang="ru-RU" sz="36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95" y="214289"/>
            <a:ext cx="4590161" cy="714381"/>
          </a:xfrm>
        </p:spPr>
        <p:txBody>
          <a:bodyPr>
            <a:normAutofit/>
          </a:bodyPr>
          <a:lstStyle/>
          <a:p>
            <a:r>
              <a:rPr lang="ru-RU" dirty="0" smtClean="0"/>
              <a:t>Спорт </a:t>
            </a:r>
            <a:r>
              <a:rPr lang="en-US" dirty="0" smtClean="0"/>
              <a:t>VS</a:t>
            </a:r>
            <a:r>
              <a:rPr lang="ru-RU" dirty="0" smtClean="0"/>
              <a:t> наркотики</a:t>
            </a:r>
            <a:endParaRPr lang="ru-RU" dirty="0"/>
          </a:p>
        </p:txBody>
      </p:sp>
      <p:pic>
        <p:nvPicPr>
          <p:cNvPr id="6" name="Содержимое 5" descr="300px-Athletics_pictogram.svg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73662" y="1750219"/>
            <a:ext cx="2857500" cy="28575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43608" y="1700808"/>
            <a:ext cx="3388660" cy="4214842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>Мировой опыт последнего десятилетия доказал, что средства в борьбе с наркоманией должны быть направлены на профилактику, что является самым реальным и действенным оружием из всех возможных инструментов. </a:t>
            </a:r>
          </a:p>
          <a:p>
            <a:r>
              <a:rPr lang="ru-RU" sz="1600" b="1" dirty="0" smtClean="0"/>
              <a:t>Спорт является реальной альтернативой в борьбе с наркотиками. Именно спорт помогает вырабатывать качества, необходимые человеку на протяжении всей жизни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95536" y="1988840"/>
            <a:ext cx="3636085" cy="125849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i="1" dirty="0" smtClean="0"/>
              <a:t>Мы  ВЫБИРАЕМ  СПОРТ!!!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412" y="1273969"/>
            <a:ext cx="3810000" cy="3810000"/>
          </a:xfrm>
        </p:spPr>
      </p:pic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395536" y="3068960"/>
            <a:ext cx="4108740" cy="2499558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Именно тот человек, который решает заняться спортом, вместо того чтобы шататься по подворотням, употреблять наркотики, пить алкогольные напитки или курить табак, делает правильный выбор в своей жизни. 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86754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ЮЛЯ\AppData\Local\Microsoft\Windows\Temporary Internet Files\Content.IE5\996WE7QL\MC90043799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1816100" cy="173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ЮЛЯ\AppData\Local\Microsoft\Windows\Temporary Internet Files\Content.IE5\FE0TI5TV\MC90043756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637426"/>
            <a:ext cx="193675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0105" y="2329102"/>
            <a:ext cx="72714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НАДЕЕМСЯ,ЧТО ВАМ ПОНРАВИЛОСЬ.</a:t>
            </a:r>
          </a:p>
          <a:p>
            <a:pPr algn="ctr"/>
            <a:r>
              <a:rPr lang="ru-RU" sz="3600" dirty="0" smtClean="0"/>
              <a:t>БОЛЬШОЕ СПАСИБО ЗА ВАШЕ ВНИМАНИЕ!!!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57158" y="1071546"/>
            <a:ext cx="3636085" cy="1258493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Наше </a:t>
            </a:r>
            <a:r>
              <a:rPr lang="ru-RU" sz="3600" i="1" dirty="0" smtClean="0">
                <a:cs typeface="Aharoni" pitchFamily="2" charset="-79"/>
              </a:rPr>
              <a:t>здоровье в наших руках</a:t>
            </a:r>
            <a:endParaRPr lang="ru-RU" sz="3200" i="1" dirty="0">
              <a:cs typeface="Aharoni" pitchFamily="2" charset="-79"/>
            </a:endParaRPr>
          </a:p>
        </p:txBody>
      </p:sp>
      <p:pic>
        <p:nvPicPr>
          <p:cNvPr id="6" name="Содержимое 5" descr="78111827_4278666_ar12950650561514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94225" y="1672828"/>
            <a:ext cx="4016375" cy="3012281"/>
          </a:xfrm>
        </p:spPr>
      </p:pic>
      <p:sp>
        <p:nvSpPr>
          <p:cNvPr id="21" name="Текст 20"/>
          <p:cNvSpPr>
            <a:spLocks noGrp="1"/>
          </p:cNvSpPr>
          <p:nvPr>
            <p:ph type="body" sz="half" idx="2"/>
          </p:nvPr>
        </p:nvSpPr>
        <p:spPr>
          <a:xfrm>
            <a:off x="755576" y="2852936"/>
            <a:ext cx="3388660" cy="2139518"/>
          </a:xfrm>
        </p:spPr>
        <p:txBody>
          <a:bodyPr>
            <a:normAutofit fontScale="92500" lnSpcReduction="20000"/>
          </a:bodyPr>
          <a:lstStyle/>
          <a:p>
            <a:r>
              <a:rPr lang="ru-RU" sz="1800" b="1" dirty="0"/>
              <a:t>Необходимо постоянно заботиться о своём здоровье, вести здоровый образ жизни. </a:t>
            </a:r>
          </a:p>
          <a:p>
            <a:r>
              <a:rPr lang="ru-RU" sz="1800" b="1" dirty="0" smtClean="0"/>
              <a:t>Многие факторы окружающей среды влияют на наше здоровье. </a:t>
            </a:r>
            <a:r>
              <a:rPr lang="ru-RU" sz="1800" b="1" dirty="0"/>
              <a:t>Н</a:t>
            </a:r>
            <a:r>
              <a:rPr lang="ru-RU" sz="1800" b="1" dirty="0" smtClean="0"/>
              <a:t>есомненно существует и отрицательные и положительные факторы.</a:t>
            </a:r>
          </a:p>
          <a:p>
            <a:r>
              <a:rPr lang="ru-RU" sz="1800" b="1" dirty="0" smtClean="0"/>
              <a:t> 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418835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052736"/>
            <a:ext cx="3636085" cy="1258493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/>
              <a:t>Остановись пока не поздно!!!</a:t>
            </a:r>
            <a:endParaRPr lang="ru-RU" i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617" y="928670"/>
            <a:ext cx="3733383" cy="489426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7584" y="2780928"/>
            <a:ext cx="4248472" cy="3816424"/>
          </a:xfrm>
        </p:spPr>
        <p:txBody>
          <a:bodyPr>
            <a:normAutofit lnSpcReduction="10000"/>
          </a:bodyPr>
          <a:lstStyle/>
          <a:p>
            <a:pPr marL="285750" indent="-285750">
              <a:buClr>
                <a:schemeClr val="tx1"/>
              </a:buClr>
              <a:buFont typeface="Wingdings" pitchFamily="2" charset="2"/>
              <a:buChar char="§"/>
            </a:pPr>
            <a:r>
              <a:rPr lang="ru-RU" dirty="0"/>
              <a:t>Родители приобщают детей к алкоголю в 60,5% случаев</a:t>
            </a:r>
          </a:p>
          <a:p>
            <a:pPr marL="285750" indent="-285750">
              <a:buClr>
                <a:schemeClr val="tx1"/>
              </a:buClr>
              <a:buFont typeface="Wingdings" pitchFamily="2" charset="2"/>
              <a:buChar char="§"/>
            </a:pPr>
            <a:r>
              <a:rPr lang="ru-RU" dirty="0"/>
              <a:t>Девочки пробуют спиртное в раннем возрасте в 4 раза реже, в сравнении с мальчиками. Мальчики приобщаются к алкоголю в 13-14 лет, а девочки в 15-16.</a:t>
            </a:r>
          </a:p>
          <a:p>
            <a:pPr algn="ctr"/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ПОСЛЕДСТВИЯ</a:t>
            </a:r>
          </a:p>
          <a:p>
            <a:pPr marL="285750" indent="-285750">
              <a:buClr>
                <a:schemeClr val="tx1"/>
              </a:buClr>
              <a:buFont typeface="Wingdings" pitchFamily="2" charset="2"/>
              <a:buChar char="q"/>
            </a:pPr>
            <a:r>
              <a:rPr lang="ru-RU" b="1" dirty="0"/>
              <a:t>Преждевременное начало половой жизни</a:t>
            </a:r>
          </a:p>
          <a:p>
            <a:pPr marL="285750" indent="-285750">
              <a:buClr>
                <a:schemeClr val="tx1"/>
              </a:buClr>
              <a:buFont typeface="Wingdings" pitchFamily="2" charset="2"/>
              <a:buChar char="q"/>
            </a:pPr>
            <a:r>
              <a:rPr lang="ru-RU" b="1" dirty="0"/>
              <a:t>Бесплодие и не способность родить и воспитать полноценное потомство.</a:t>
            </a:r>
          </a:p>
          <a:p>
            <a:pPr marL="285750" indent="-285750">
              <a:buClr>
                <a:schemeClr val="tx1"/>
              </a:buClr>
              <a:buFont typeface="Wingdings" pitchFamily="2" charset="2"/>
              <a:buChar char="q"/>
            </a:pPr>
            <a:r>
              <a:rPr lang="ru-RU" b="1" dirty="0"/>
              <a:t>Возможное развитие и очень сложное протекание сахарного диабета.</a:t>
            </a:r>
          </a:p>
          <a:p>
            <a:pPr marL="285750" indent="-285750">
              <a:buClr>
                <a:schemeClr val="tx1"/>
              </a:buClr>
              <a:buFont typeface="Wingdings" pitchFamily="2" charset="2"/>
              <a:buChar char="q"/>
            </a:pPr>
            <a:r>
              <a:rPr lang="ru-RU" b="1" dirty="0"/>
              <a:t>Заболевание печени, почек, мочевого пузыря, сердечно-сосудистой системы и т.д.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725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340768"/>
            <a:ext cx="3636085" cy="133543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Курить-здоровью вредить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225" y="1057258"/>
            <a:ext cx="4016375" cy="424342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2924944"/>
            <a:ext cx="3960440" cy="3315574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1 сигарета сокращает жизнь на 15 минут.</a:t>
            </a:r>
          </a:p>
          <a:p>
            <a:r>
              <a:rPr lang="ru-RU" dirty="0" smtClean="0"/>
              <a:t>1 пачка сигарет-на 5 часов</a:t>
            </a:r>
          </a:p>
          <a:p>
            <a:r>
              <a:rPr lang="ru-RU" dirty="0" smtClean="0"/>
              <a:t>Тот ,кто курит 1 год, теряет 3 месяца жизни</a:t>
            </a:r>
          </a:p>
          <a:p>
            <a:r>
              <a:rPr lang="ru-RU" dirty="0" smtClean="0"/>
              <a:t>Кто курит 4 года, теряет 1 год </a:t>
            </a:r>
          </a:p>
          <a:p>
            <a:r>
              <a:rPr lang="ru-RU" dirty="0" smtClean="0"/>
              <a:t>Кто курит 20 лет, теряет 5 лет </a:t>
            </a:r>
          </a:p>
          <a:p>
            <a:endParaRPr lang="ru-RU" dirty="0" smtClean="0"/>
          </a:p>
          <a:p>
            <a:r>
              <a:rPr lang="ru-RU" dirty="0" smtClean="0"/>
              <a:t>В мире курят около 50 % мужчин и 25 % женщин. Лишь остальные 15 % способны устоять перед этой зависимостью. Люди начинают курить лишь потому что считают это крутым</a:t>
            </a:r>
          </a:p>
          <a:p>
            <a:r>
              <a:rPr lang="ru-RU" dirty="0" smtClean="0"/>
              <a:t>Многие считают, что это привычка и именно поэтому не могут бросить. Но если захотеть, то можно и бросить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486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3636085" cy="133543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Скажи наркотикам НЕТ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324" y="692696"/>
            <a:ext cx="4506274" cy="374441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2276872"/>
            <a:ext cx="4320480" cy="3744416"/>
          </a:xfrm>
        </p:spPr>
        <p:txBody>
          <a:bodyPr>
            <a:normAutofit fontScale="92500"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России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количество наркозависимых поднялось на 60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%.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Средний возраст начала употребления наркотиков — 15-17 лет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 данным ООН, больше всего наркозависимых в Ираке и Афганистане. На третьем месте в этом списке стоит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Россия.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При наркомании угнетаются половые потребности и возможности. У девушек развиваются атрофические процессы. У юношей происходит быстрое угасание потенции.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Ухудшаются функции сердечно-сосудистой системы, функции всех клеток слабеют, и весь организм дряхлеет, как в старости.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Наркоманы часто умирают от паралича дыхательного центра в результате передозировки.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548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95" y="2714620"/>
            <a:ext cx="3636085" cy="75367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Нездоровое питание</a:t>
            </a:r>
            <a:endParaRPr lang="ru-RU" dirty="0"/>
          </a:p>
        </p:txBody>
      </p:sp>
      <p:pic>
        <p:nvPicPr>
          <p:cNvPr id="5" name="Содержимое 4" descr="469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7752" y="357166"/>
            <a:ext cx="4016375" cy="290997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800" b="1" i="1" dirty="0" smtClean="0">
                <a:solidFill>
                  <a:schemeClr val="tx1"/>
                </a:solidFill>
              </a:rPr>
              <a:t>В картофеле фри и чипсах</a:t>
            </a:r>
            <a:r>
              <a:rPr lang="ru-RU" sz="1800" b="1" dirty="0" smtClean="0">
                <a:solidFill>
                  <a:schemeClr val="tx1"/>
                </a:solidFill>
              </a:rPr>
              <a:t> ученые обнаружили целый ряд вредных веществ, в том числе вещества, которые используются при производстве различных пластмасс и красок. </a:t>
            </a:r>
          </a:p>
          <a:p>
            <a:endParaRPr lang="ru-RU" dirty="0"/>
          </a:p>
        </p:txBody>
      </p:sp>
      <p:pic>
        <p:nvPicPr>
          <p:cNvPr id="6" name="Рисунок 5" descr="chip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3286124"/>
            <a:ext cx="4000528" cy="32146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315744" y="0"/>
            <a:ext cx="6512511" cy="1143000"/>
          </a:xfrm>
        </p:spPr>
        <p:txBody>
          <a:bodyPr>
            <a:normAutofit fontScale="9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Правильное питание</a:t>
            </a:r>
            <a:endParaRPr lang="ru-RU" dirty="0"/>
          </a:p>
        </p:txBody>
      </p:sp>
      <p:pic>
        <p:nvPicPr>
          <p:cNvPr id="7" name="Рисунок 6" descr="Pyramid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2000240"/>
            <a:ext cx="4894190" cy="42862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7158" y="2214554"/>
            <a:ext cx="342902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/>
              <a:t>   </a:t>
            </a:r>
            <a:r>
              <a:rPr lang="ru-RU" sz="1500" b="1" dirty="0" smtClean="0"/>
              <a:t>Соль</a:t>
            </a:r>
            <a:r>
              <a:rPr lang="ru-RU" sz="1500" dirty="0" smtClean="0"/>
              <a:t> – одна чайная ложка в день </a:t>
            </a:r>
            <a:endParaRPr lang="ru-RU" sz="1500" dirty="0"/>
          </a:p>
        </p:txBody>
      </p:sp>
      <p:sp>
        <p:nvSpPr>
          <p:cNvPr id="9" name="TextBox 8"/>
          <p:cNvSpPr txBox="1"/>
          <p:nvPr/>
        </p:nvSpPr>
        <p:spPr>
          <a:xfrm>
            <a:off x="500034" y="2571744"/>
            <a:ext cx="328614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/>
              <a:t>Вода </a:t>
            </a:r>
            <a:r>
              <a:rPr lang="ru-RU" sz="1500" dirty="0" smtClean="0"/>
              <a:t>– не менее 1,5 литров в день</a:t>
            </a:r>
            <a:endParaRPr lang="ru-RU" sz="1500" dirty="0"/>
          </a:p>
        </p:txBody>
      </p:sp>
      <p:sp>
        <p:nvSpPr>
          <p:cNvPr id="10" name="Стрелка вправо 9"/>
          <p:cNvSpPr/>
          <p:nvPr/>
        </p:nvSpPr>
        <p:spPr>
          <a:xfrm flipV="1">
            <a:off x="3714744" y="2500306"/>
            <a:ext cx="285752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90410" y="3126281"/>
            <a:ext cx="271464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Молочные продукты</a:t>
            </a:r>
          </a:p>
          <a:p>
            <a:r>
              <a:rPr lang="ru-RU" sz="1500" dirty="0" smtClean="0"/>
              <a:t>     2-3 порции в день</a:t>
            </a:r>
            <a:endParaRPr lang="ru-RU" sz="1500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3143240" y="3357562"/>
            <a:ext cx="428628" cy="198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03432" y="4120296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Овощи</a:t>
            </a:r>
          </a:p>
          <a:p>
            <a:r>
              <a:rPr lang="ru-RU" dirty="0" smtClean="0"/>
              <a:t>  </a:t>
            </a:r>
            <a:r>
              <a:rPr lang="ru-RU" sz="1500" dirty="0" smtClean="0"/>
              <a:t>4-5 порций в день</a:t>
            </a:r>
            <a:endParaRPr lang="ru-RU" sz="1500" dirty="0"/>
          </a:p>
        </p:txBody>
      </p:sp>
      <p:sp>
        <p:nvSpPr>
          <p:cNvPr id="14" name="Стрелка вправо 13"/>
          <p:cNvSpPr/>
          <p:nvPr/>
        </p:nvSpPr>
        <p:spPr>
          <a:xfrm>
            <a:off x="2643174" y="4286256"/>
            <a:ext cx="428628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37337" y="5273937"/>
            <a:ext cx="200026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Зерновые</a:t>
            </a:r>
          </a:p>
          <a:p>
            <a:r>
              <a:rPr lang="ru-RU" sz="1500" dirty="0" smtClean="0"/>
              <a:t> 7-8 порций в день</a:t>
            </a:r>
            <a:endParaRPr lang="ru-RU" sz="1500" dirty="0"/>
          </a:p>
        </p:txBody>
      </p:sp>
      <p:sp>
        <p:nvSpPr>
          <p:cNvPr id="16" name="Стрелка вправо 15"/>
          <p:cNvSpPr/>
          <p:nvPr/>
        </p:nvSpPr>
        <p:spPr>
          <a:xfrm>
            <a:off x="2285984" y="5429264"/>
            <a:ext cx="428628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572132" y="2143116"/>
            <a:ext cx="321471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Жиры, масла и сладости</a:t>
            </a:r>
          </a:p>
          <a:p>
            <a:r>
              <a:rPr lang="ru-RU" sz="1300" dirty="0" smtClean="0"/>
              <a:t>     Ограниченное количество</a:t>
            </a:r>
          </a:p>
          <a:p>
            <a:r>
              <a:rPr lang="ru-RU" sz="1500" dirty="0" smtClean="0"/>
              <a:t>        1-2 порции в день</a:t>
            </a:r>
            <a:endParaRPr lang="ru-RU" sz="1500" dirty="0"/>
          </a:p>
        </p:txBody>
      </p:sp>
      <p:sp>
        <p:nvSpPr>
          <p:cNvPr id="19" name="Стрелка влево 18"/>
          <p:cNvSpPr/>
          <p:nvPr/>
        </p:nvSpPr>
        <p:spPr>
          <a:xfrm>
            <a:off x="5429256" y="2500306"/>
            <a:ext cx="285752" cy="2143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6357950" y="3143248"/>
            <a:ext cx="2357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Белковые продукты</a:t>
            </a:r>
          </a:p>
          <a:p>
            <a:r>
              <a:rPr lang="ru-RU" sz="1500" dirty="0" smtClean="0"/>
              <a:t>    2-3 порции в день</a:t>
            </a:r>
          </a:p>
          <a:p>
            <a:endParaRPr lang="ru-RU" sz="1500" dirty="0"/>
          </a:p>
        </p:txBody>
      </p:sp>
      <p:sp>
        <p:nvSpPr>
          <p:cNvPr id="21" name="Стрелка влево 20"/>
          <p:cNvSpPr/>
          <p:nvPr/>
        </p:nvSpPr>
        <p:spPr>
          <a:xfrm>
            <a:off x="6072198" y="3429000"/>
            <a:ext cx="357190" cy="2143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6929454" y="4143380"/>
            <a:ext cx="192882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Фрукты</a:t>
            </a:r>
          </a:p>
          <a:p>
            <a:r>
              <a:rPr lang="ru-RU" sz="1500" dirty="0" smtClean="0"/>
              <a:t>2-4 порции в день</a:t>
            </a:r>
            <a:endParaRPr lang="ru-RU" sz="1500" dirty="0"/>
          </a:p>
        </p:txBody>
      </p:sp>
      <p:sp>
        <p:nvSpPr>
          <p:cNvPr id="23" name="Стрелка влево 22"/>
          <p:cNvSpPr/>
          <p:nvPr/>
        </p:nvSpPr>
        <p:spPr>
          <a:xfrm>
            <a:off x="6572264" y="4429132"/>
            <a:ext cx="357190" cy="2143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2" grpId="0" animBg="1"/>
      <p:bldP spid="14" grpId="0" animBg="1"/>
      <p:bldP spid="16" grpId="0" animBg="1"/>
      <p:bldP spid="19" grpId="0" animBg="1"/>
      <p:bldP spid="21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3568" y="2636815"/>
            <a:ext cx="3636085" cy="576257"/>
          </a:xfrm>
        </p:spPr>
        <p:txBody>
          <a:bodyPr>
            <a:normAutofit fontScale="9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sz="3600" dirty="0" smtClean="0"/>
              <a:t>Витамины</a:t>
            </a:r>
            <a:br>
              <a:rPr lang="ru-RU" sz="36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04664"/>
            <a:ext cx="2879737" cy="2401701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714348" y="1928802"/>
            <a:ext cx="3750077" cy="3708518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  <a:p>
            <a:endPara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Витамины играют огромную роль в правильном питании. Ещё в древности было известно, что некоторые продукты питания улучшают здоровье человека.</a:t>
            </a:r>
          </a:p>
          <a:p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Но и недостаток их негативно сказывается  на здоровье.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764" y="4581128"/>
            <a:ext cx="3031492" cy="1960364"/>
          </a:xfrm>
          <a:prstGeom prst="rect">
            <a:avLst/>
          </a:prstGeom>
        </p:spPr>
      </p:pic>
      <p:pic>
        <p:nvPicPr>
          <p:cNvPr id="12" name="Содержимое 8" descr="vitamin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4202" y="2924944"/>
            <a:ext cx="2659771" cy="18476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0"/>
            <a:ext cx="4857752" cy="1000108"/>
          </a:xfrm>
        </p:spPr>
        <p:txBody>
          <a:bodyPr>
            <a:normAutofit fontScale="9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Гиповитаминоз</a:t>
            </a:r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idx="4294967295"/>
          </p:nvPr>
        </p:nvSpPr>
        <p:spPr>
          <a:xfrm>
            <a:off x="0" y="500063"/>
            <a:ext cx="3346450" cy="871537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857768" y="1000108"/>
            <a:ext cx="4357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недостаток какого-либо витамина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47408" y="1763470"/>
            <a:ext cx="764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entury Schoolbook" pitchFamily="18" charset="0"/>
              </a:rPr>
              <a:t>На данных рисунках можно наблюдать явление гиповитаминоза. </a:t>
            </a:r>
            <a:endParaRPr lang="ru-RU" dirty="0"/>
          </a:p>
        </p:txBody>
      </p:sp>
      <p:pic>
        <p:nvPicPr>
          <p:cNvPr id="9" name="Рисунок 8" descr="Рисунок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4071942"/>
            <a:ext cx="3693111" cy="2286001"/>
          </a:xfrm>
          <a:prstGeom prst="rect">
            <a:avLst/>
          </a:prstGeom>
        </p:spPr>
      </p:pic>
      <p:pic>
        <p:nvPicPr>
          <p:cNvPr id="10" name="Рисунок 9" descr="Рисунок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4071942"/>
            <a:ext cx="3429024" cy="235745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4282" y="2357429"/>
            <a:ext cx="428628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latin typeface="Century Schoolbook" pitchFamily="18" charset="0"/>
              </a:rPr>
              <a:t> На первом рисунке типичное состояние глаз при недостатке витамина А. Но после добавления в пищу витамина А произошло восстановление нормального состояния глаз.</a:t>
            </a:r>
            <a:endParaRPr lang="ru-RU" sz="1500" dirty="0"/>
          </a:p>
        </p:txBody>
      </p:sp>
      <p:sp>
        <p:nvSpPr>
          <p:cNvPr id="13" name="TextBox 12"/>
          <p:cNvSpPr txBox="1"/>
          <p:nvPr/>
        </p:nvSpPr>
        <p:spPr>
          <a:xfrm>
            <a:off x="5286380" y="2214554"/>
            <a:ext cx="350046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50" dirty="0" smtClean="0">
                <a:latin typeface="Century Schoolbook" pitchFamily="18" charset="0"/>
              </a:rPr>
              <a:t>На втором рисунке типичное состояние крысы при недостатке витамина В1. В таком состоянии животные выглядят неуклюже, теряют равновесие. При добавлении витамина В1 в пищу животного произошло полное восстановление животного уже через 8 часов.</a:t>
            </a:r>
            <a:endParaRPr lang="ru-RU" sz="145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1076</TotalTime>
  <Words>730</Words>
  <Application>Microsoft Office PowerPoint</Application>
  <PresentationFormat>Экран (4:3)</PresentationFormat>
  <Paragraphs>76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Aharoni</vt:lpstr>
      <vt:lpstr>Arial</vt:lpstr>
      <vt:lpstr>Calibri</vt:lpstr>
      <vt:lpstr>Century Schoolbook</vt:lpstr>
      <vt:lpstr>Georgia</vt:lpstr>
      <vt:lpstr>Times New Roman</vt:lpstr>
      <vt:lpstr>Trebuchet MS</vt:lpstr>
      <vt:lpstr>Wingdings</vt:lpstr>
      <vt:lpstr>Воздушный поток</vt:lpstr>
      <vt:lpstr>МЫ ЗА ЗДОРОВЫЙ ОБРАЗ ЖИЗНИ!!! </vt:lpstr>
      <vt:lpstr>Наше здоровье в наших руках</vt:lpstr>
      <vt:lpstr>Остановись пока не поздно!!!</vt:lpstr>
      <vt:lpstr>Курить-здоровью вредить</vt:lpstr>
      <vt:lpstr>Скажи наркотикам НЕТ</vt:lpstr>
      <vt:lpstr>Нездоровое питание</vt:lpstr>
      <vt:lpstr> Правильное питание</vt:lpstr>
      <vt:lpstr> Витамины   </vt:lpstr>
      <vt:lpstr> Гиповитаминоз</vt:lpstr>
      <vt:lpstr>Презентация PowerPoint</vt:lpstr>
      <vt:lpstr>Презентация PowerPoint</vt:lpstr>
      <vt:lpstr>Спорт VS наркотики</vt:lpstr>
      <vt:lpstr>Мы  ВЫБИРАЕМ  СПОРТ!!!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ЮЛЯ</dc:creator>
  <cp:lastModifiedBy>User</cp:lastModifiedBy>
  <cp:revision>58</cp:revision>
  <dcterms:created xsi:type="dcterms:W3CDTF">2011-12-07T10:56:47Z</dcterms:created>
  <dcterms:modified xsi:type="dcterms:W3CDTF">2023-03-22T07:08:02Z</dcterms:modified>
</cp:coreProperties>
</file>