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  <p:sldId id="265" r:id="rId11"/>
    <p:sldId id="266" r:id="rId12"/>
    <p:sldId id="276" r:id="rId13"/>
    <p:sldId id="277" r:id="rId14"/>
    <p:sldId id="267" r:id="rId15"/>
    <p:sldId id="268" r:id="rId16"/>
    <p:sldId id="273" r:id="rId17"/>
    <p:sldId id="269" r:id="rId18"/>
    <p:sldId id="274" r:id="rId19"/>
    <p:sldId id="270" r:id="rId20"/>
    <p:sldId id="271" r:id="rId21"/>
    <p:sldId id="275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4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1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4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1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4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4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4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C4210-1213-47E6-B707-5ACD829445C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1A84-41AB-4F02-BE56-63C897EC9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7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EkV_FUpSX3bhkK2M7oxZ-U5zXBI4DqORWcavbKHo16NBXuQ/viewform?usp=sf_li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732A857-E91F-4FFF-9E3B-4852941C0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80445"/>
            <a:ext cx="9144000" cy="2387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Избирательная  система в 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0971" y="4327753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МОБУ гимназии №1 им Филатовой Р.А г Сочи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Пушкарева 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27181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1">
            <a:extLst>
              <a:ext uri="{FF2B5EF4-FFF2-40B4-BE49-F238E27FC236}">
                <a16:creationId xmlns="" xmlns:a16="http://schemas.microsoft.com/office/drawing/2014/main" id="{384BDC1B-097F-4C30-8EBF-C2E30C78D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0"/>
            <a:ext cx="12192000" cy="76199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3C341E-7493-4767-8F41-6CD8CA6B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250828"/>
            <a:ext cx="11636188" cy="215171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Мажоритарная система-система определения результатов выборов, согласно которой избранным считается кандидат, набравший установленное законом большинство голосов.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страны разбивается на одномандатные избирательные округа (в РФ-225)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5B01185-C51A-46B4-ADFD-7BECAD6DF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41865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относительного большинства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14CEA53D-F62E-4FF3-B80C-A6F5E5E2A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0756" y="2141865"/>
            <a:ext cx="5183188" cy="823912"/>
          </a:xfrm>
        </p:spPr>
        <p:txBody>
          <a:bodyPr>
            <a:normAutofit/>
          </a:bodyPr>
          <a:lstStyle/>
          <a:p>
            <a:r>
              <a:rPr lang="ru-RU" sz="3200" dirty="0"/>
              <a:t>абсолютного большинства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1DDC8BEB-D405-41CC-B16D-C03A46EC0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0756" y="3025542"/>
            <a:ext cx="5183188" cy="36845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Избранным считается кандидат, набравший абсолютное большинство голосов,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+ 1 голос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при выборах Президента в России, Австрии, Франции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B52A7B0E-D260-484C-BC27-7ACF55C9E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25542"/>
            <a:ext cx="5157787" cy="36845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Победившим считается кандидат, набравший простое большинство голосов.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в Индии, США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 на муниципальных выборах</a:t>
            </a:r>
          </a:p>
        </p:txBody>
      </p:sp>
    </p:spTree>
    <p:extLst>
      <p:ext uri="{BB962C8B-B14F-4D97-AF65-F5344CB8AC3E}">
        <p14:creationId xmlns:p14="http://schemas.microsoft.com/office/powerpoint/2010/main" val="407098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1">
            <a:extLst>
              <a:ext uri="{FF2B5EF4-FFF2-40B4-BE49-F238E27FC236}">
                <a16:creationId xmlns="" xmlns:a16="http://schemas.microsoft.com/office/drawing/2014/main" id="{12FCBD60-8A17-4F2A-B915-38CAA8679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4" y="0"/>
            <a:ext cx="12206473" cy="762904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30C95-C051-4C5F-81DB-28C29B95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474824" cy="16002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Пропорциональная система- система представительства партий и движений, основанная на том, что каждая партия получает число мандатов пропорционально количеству голосов, поданных за ее кандидатов на выборах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1D9256-1369-4047-8F41-CA5588C07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155" y="2415988"/>
            <a:ext cx="6173788" cy="444201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странах с 2-3 крупными партиями дает положительный результат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Избирательный порог (барьер) – наименьшее количество голосов избирателей, которое должна набрать партия, чтобы участвовать в распределении мандатов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ГД РФ партия должна набрать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голосов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00329E1-7BF7-40CF-BCC0-87814035D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057" y="2415988"/>
            <a:ext cx="3932237" cy="381158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Распространена при выборе нижних палат парламента в более чем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странах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при выборах депутатов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Думы РФ</a:t>
            </a:r>
          </a:p>
        </p:txBody>
      </p:sp>
    </p:spTree>
    <p:extLst>
      <p:ext uri="{BB962C8B-B14F-4D97-AF65-F5344CB8AC3E}">
        <p14:creationId xmlns:p14="http://schemas.microsoft.com/office/powerpoint/2010/main" val="11702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FC5F7C-339F-4D39-958C-AAF336D7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34FBBA3E-A325-409A-B343-D4E9A3B78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292" y="365125"/>
            <a:ext cx="11337415" cy="63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2D29EA-CF9B-43AA-B8B1-86B1C0FF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63B424E-7507-48A6-870A-D716DFABC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736" y="328891"/>
            <a:ext cx="2826310" cy="28263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6A7322A-90A9-4072-B4B7-C012A03CD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32" y="328891"/>
            <a:ext cx="2650191" cy="265019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395688-72F8-4E80-AB1A-467D9F8BB21F}"/>
              </a:ext>
            </a:extLst>
          </p:cNvPr>
          <p:cNvSpPr/>
          <p:nvPr/>
        </p:nvSpPr>
        <p:spPr>
          <a:xfrm>
            <a:off x="937891" y="505615"/>
            <a:ext cx="933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325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7606497-46F4-4A22-9E11-8253990DCF1B}"/>
              </a:ext>
            </a:extLst>
          </p:cNvPr>
          <p:cNvSpPr/>
          <p:nvPr/>
        </p:nvSpPr>
        <p:spPr>
          <a:xfrm flipH="1">
            <a:off x="4756347" y="505615"/>
            <a:ext cx="50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57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DA6DA87-A348-4E04-B4E1-78785DA90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569" y="401356"/>
            <a:ext cx="2753845" cy="275384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B878F3E-3738-4FAD-8D8A-A961084522A2}"/>
              </a:ext>
            </a:extLst>
          </p:cNvPr>
          <p:cNvSpPr/>
          <p:nvPr/>
        </p:nvSpPr>
        <p:spPr>
          <a:xfrm>
            <a:off x="7918285" y="40135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28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C286434-AECE-4790-8116-F7D03BD09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327" y="3693787"/>
            <a:ext cx="2556155" cy="255615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BF7B663-987E-4DE6-B1BB-57C9A7B8FA8B}"/>
              </a:ext>
            </a:extLst>
          </p:cNvPr>
          <p:cNvSpPr/>
          <p:nvPr/>
        </p:nvSpPr>
        <p:spPr>
          <a:xfrm>
            <a:off x="1871539" y="566480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23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61B70C9-4AB8-458C-8A91-E5D3891A4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304" y="3587309"/>
            <a:ext cx="2540561" cy="254056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4252056-8015-4CBB-93BC-FEECD441F1B4}"/>
              </a:ext>
            </a:extLst>
          </p:cNvPr>
          <p:cNvSpPr/>
          <p:nvPr/>
        </p:nvSpPr>
        <p:spPr>
          <a:xfrm>
            <a:off x="5329007" y="554559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15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12F80CC-26D5-4C38-BFF1-26475D207480}"/>
              </a:ext>
            </a:extLst>
          </p:cNvPr>
          <p:cNvSpPr/>
          <p:nvPr/>
        </p:nvSpPr>
        <p:spPr>
          <a:xfrm rot="20588231">
            <a:off x="7400078" y="4280196"/>
            <a:ext cx="484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Депутаты, не входящие во фракции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71EEC35-DDBF-49E8-AC5A-96C26322F631}"/>
              </a:ext>
            </a:extLst>
          </p:cNvPr>
          <p:cNvSpPr/>
          <p:nvPr/>
        </p:nvSpPr>
        <p:spPr>
          <a:xfrm>
            <a:off x="10122710" y="489926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0299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57FC7F-AADA-4476-87D4-CEF7EB15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4EBE72-AB3F-4034-BB16-84484B00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56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система выборов в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C1DEAB-587C-44B5-8490-311CCCDED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0918"/>
            <a:ext cx="10887635" cy="5201957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законодательно закрепила смешанную систему выборов депутатов Государственной Думы. Из 450 депутатов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225 избирается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одномандатным избирательным округам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225 по федеральному округу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 числу голосов избирателей, отданных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партийные списки кандидатов</a:t>
            </a:r>
          </a:p>
          <a:p>
            <a:pPr marL="0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выборах Президента РФ используется мажоритарная избирательная система абсолютного большинства и относительного большинства. Выборы Президента РФ дают возможность проведения повторного голосования.</a:t>
            </a:r>
          </a:p>
          <a:p>
            <a:pPr marL="0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Избранным считается кандидат, который получил более половины голосов избирателей, принявших участие в голосовании. Это мажоритарная система абсолютного большинства.</a:t>
            </a:r>
          </a:p>
          <a:p>
            <a:pPr marL="0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ни один из кандидатов по результатам выборов не был избран на должность Президента РФ, ЦИК России назначает повторное голосование по двум зарегистрированным кандидатам, получившим наибольшее число голосов избирателей.</a:t>
            </a:r>
          </a:p>
        </p:txBody>
      </p:sp>
    </p:spTree>
    <p:extLst>
      <p:ext uri="{BB962C8B-B14F-4D97-AF65-F5344CB8AC3E}">
        <p14:creationId xmlns:p14="http://schemas.microsoft.com/office/powerpoint/2010/main" val="4964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6ABF301-9892-49E8-94F9-A19454C4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CE924B-315D-48E5-92E3-36B4187C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избирательного процесса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C0CB43-194B-4C44-B0BA-0BF89A9D0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76"/>
            <a:ext cx="10515600" cy="485018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даты выборов, организационный.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и регистрация кандидатов.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Предвыборная агитация.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и подведение итогов выборов.</a:t>
            </a:r>
          </a:p>
          <a:p>
            <a:pPr marL="514350" indent="-514350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Избирательная кампания – деятельность по подготовке и проведению выборов</a:t>
            </a:r>
          </a:p>
        </p:txBody>
      </p:sp>
    </p:spTree>
    <p:extLst>
      <p:ext uri="{BB962C8B-B14F-4D97-AF65-F5344CB8AC3E}">
        <p14:creationId xmlns:p14="http://schemas.microsoft.com/office/powerpoint/2010/main" val="58232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B31D7EF-7BB8-4048-B8F5-79DE7FE67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4"/>
            <a:ext cx="12192000" cy="7620001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7273D2-8B31-4702-9941-D1DA3EEC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таблицу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BA41554-B51F-4CF5-9772-8EF092259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96567"/>
              </p:ext>
            </p:extLst>
          </p:nvPr>
        </p:nvGraphicFramePr>
        <p:xfrm>
          <a:off x="968188" y="1864659"/>
          <a:ext cx="10847294" cy="43209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87308">
                  <a:extLst>
                    <a:ext uri="{9D8B030D-6E8A-4147-A177-3AD203B41FA5}">
                      <a16:colId xmlns="" xmlns:a16="http://schemas.microsoft.com/office/drawing/2014/main" val="2788546712"/>
                    </a:ext>
                  </a:extLst>
                </a:gridCol>
                <a:gridCol w="6659986">
                  <a:extLst>
                    <a:ext uri="{9D8B030D-6E8A-4147-A177-3AD203B41FA5}">
                      <a16:colId xmlns="" xmlns:a16="http://schemas.microsoft.com/office/drawing/2014/main" val="1307684435"/>
                    </a:ext>
                  </a:extLst>
                </a:gridCol>
              </a:tblGrid>
              <a:tr h="10802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Этап избирательного процесса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Его особенности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1165295"/>
                  </a:ext>
                </a:extLst>
              </a:tr>
              <a:tr h="10802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544868"/>
                  </a:ext>
                </a:extLst>
              </a:tr>
              <a:tr h="10802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0590843"/>
                  </a:ext>
                </a:extLst>
              </a:tr>
              <a:tr h="10802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370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07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04013B-8AFC-430E-97AA-600D7F9F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5691F-5993-46B2-9F66-DA2CB812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103"/>
            <a:ext cx="10515600" cy="12485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нарушение принципов избирательного права.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061D80-5EE0-4969-BDD4-C22113D4C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6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Круглов в день выборов депутатов  Государственной Думы посетил избирательный участок. Так как его престарелая мать не смогла прийти, она передала ему свой паспорт, чтобы он проголосовал за нее. На участок Круглов пришел с 16 летним сыном и 19 летней дочерью. Получив бюллетени за себя, мать и детей, он обсудил с председателем участковой комиссии кандидатуры, отметив галочки здесь же, у стола. Показал дочери, за какого кандидата голосовать. Пообещал прийти на следующие выборы через 4 года. С чувством выполненного долга положил бюллетень в урну.</a:t>
            </a:r>
          </a:p>
        </p:txBody>
      </p:sp>
    </p:spTree>
    <p:extLst>
      <p:ext uri="{BB962C8B-B14F-4D97-AF65-F5344CB8AC3E}">
        <p14:creationId xmlns:p14="http://schemas.microsoft.com/office/powerpoint/2010/main" val="163787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D7E91B-91D4-489A-B25E-ABE9B34FA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08C82D-4507-43B7-99F1-9E4F7A73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C848E4-FFE6-4762-9E5E-6F8B40D1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Для поддержки своего кандидата А. на место губернатора Н-ской области группа молодых людей в субботу перед днем выборов совершила мотопробег с плакатами и призывами к голосованию за А.</a:t>
            </a:r>
          </a:p>
          <a:p>
            <a:r>
              <a:rPr lang="ru-RU" sz="3600" dirty="0"/>
              <a:t>Нарушили ли регламент сторонники А?</a:t>
            </a:r>
          </a:p>
        </p:txBody>
      </p:sp>
    </p:spTree>
    <p:extLst>
      <p:ext uri="{BB962C8B-B14F-4D97-AF65-F5344CB8AC3E}">
        <p14:creationId xmlns:p14="http://schemas.microsoft.com/office/powerpoint/2010/main" val="83500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7F9180-47FC-4D9D-9068-BB6F32AA6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426E29-AB85-45DB-A927-6439A706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9D5044-38B7-4D33-BAC7-7FDBDB9CE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Пройдите по ссылке, чтобы ответить на задания теста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docs.google.com/forms/d/e/1FAIpQLSfEkV_FUpSX3bhkK2M7oxZ-U5zXBI4DqORWcavbKHo16NBXuQ/viewform?usp=sf_link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8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604B17E-0ECD-4DB9-957B-CC43F3364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учащихся с особенностями избирательной системы Российской Федерации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690688"/>
            <a:ext cx="11509828" cy="502942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урока: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Сформировать у учащихся представление об избирательном праве, основных типах избирательных систем, особенности избирательной системы РФ, демократических принципах участия в выборах, стадиях избирательного процесса в РФ.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Продолжить развитие навыков самостоятельной работы, работы в группах и парах, навыков получения знаний из учебной литературы, схем, документов.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Продолжить работу по формированию умений анализировать и систематизировать полученную информацию, делать выводы, аргументировать собственную точку зрения.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Формировать активную гражданскую позицию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954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C606B1-3025-4FCD-ADFF-BD5125BC5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C53D3E-F0A6-45BD-BD09-AC0BFA15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8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AC565-1B1A-4F58-B10F-7CB2A3C1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Выборы- один из важнейших институтов демократического государства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Избирательная система отражает особенности политического развития каждой страны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выборах-возможность способствовать развитию правового государства и важный элемент гражданского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3607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B7936F-2E1A-4431-8467-62CA05978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658FF6-7F10-4002-9ED6-EEA2E77C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35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69D3B7-C312-44A4-81AD-B1D2A6DA9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/>
              <a:t>Параграф 22</a:t>
            </a:r>
          </a:p>
          <a:p>
            <a:r>
              <a:rPr lang="ru-RU" sz="4400" dirty="0"/>
              <a:t>Термины по теме</a:t>
            </a:r>
          </a:p>
          <a:p>
            <a:r>
              <a:rPr lang="ru-RU" sz="4400" dirty="0"/>
              <a:t>Написать сочинение-рассуждение</a:t>
            </a:r>
          </a:p>
          <a:p>
            <a:pPr marL="0" indent="0">
              <a:buNone/>
            </a:pPr>
            <a:r>
              <a:rPr lang="ru-RU" sz="4400" dirty="0"/>
              <a:t>«Я-избиратель»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896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3F5776E-C596-4672-B9BE-3602A7888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6FC4CC-1910-4A3D-8014-7B93CD84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B65B68-5E3D-4962-8DCB-F293E610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636"/>
            <a:ext cx="10515600" cy="5130238"/>
          </a:xfrm>
        </p:spPr>
        <p:txBody>
          <a:bodyPr>
            <a:normAutofit/>
          </a:bodyPr>
          <a:lstStyle/>
          <a:p>
            <a:r>
              <a:rPr lang="ru-RU" dirty="0"/>
              <a:t>Конституция Российской Федерации. М., Юридическая литература, 2021г.</a:t>
            </a:r>
          </a:p>
          <a:p>
            <a:r>
              <a:rPr lang="ru-RU" dirty="0"/>
              <a:t>Федеральный Закон «Об основных гарантиях избирательных прав граждан и права на участие в референдуме граждан Российской Федерации»</a:t>
            </a:r>
          </a:p>
          <a:p>
            <a:r>
              <a:rPr lang="ru-RU" dirty="0"/>
              <a:t>Обществознание. 11 класс: учебник для общеобразовательных организаций: базовый уровень/ </a:t>
            </a:r>
            <a:r>
              <a:rPr lang="ru-RU" dirty="0" err="1"/>
              <a:t>Л.Н.Боголюбов</a:t>
            </a:r>
            <a:r>
              <a:rPr lang="ru-RU" dirty="0"/>
              <a:t> и другие., М:Просвещение</a:t>
            </a:r>
          </a:p>
          <a:p>
            <a:r>
              <a:rPr lang="ru-RU" dirty="0"/>
              <a:t>Политическая наука: словарь-справочник.</a:t>
            </a:r>
          </a:p>
          <a:p>
            <a:r>
              <a:rPr lang="ru-RU" dirty="0"/>
              <a:t>Обществознание: учебное пособие для школьников старших классов и поступающих в ВУЗы/ </a:t>
            </a:r>
            <a:r>
              <a:rPr lang="ru-RU" dirty="0" err="1"/>
              <a:t>А.В.Клименко</a:t>
            </a:r>
            <a:r>
              <a:rPr lang="ru-RU" dirty="0"/>
              <a:t>, М:Дрофа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86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45897A-10F9-4F82-86B0-8D8E04BD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8572"/>
            <a:ext cx="10515600" cy="61540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Организационный момент. Введение в тему.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«избирательная система»,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ее компоненты.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Избирательное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право.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участия граждан в выборах. </a:t>
            </a:r>
            <a:endParaRPr lang="ru-RU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Мажоритарная и пропорциональная избирательные системы</a:t>
            </a: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основных стадий избирательного процесса.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нового материала. Решение задач.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теста и </a:t>
            </a:r>
            <a:r>
              <a:rPr lang="ru-RU" sz="3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подведение итогов.</a:t>
            </a: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Домашнее задание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42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9CDC6F1-9FE3-467F-AB6C-91789587A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48" y="1997974"/>
            <a:ext cx="2671371" cy="3643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203201"/>
            <a:ext cx="11756572" cy="1175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предмет, который находится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«черном ящике»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808F877-D456-4276-BF89-E320983D6D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1257" y="1997974"/>
            <a:ext cx="5564799" cy="408009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2489" y="1480456"/>
            <a:ext cx="5997625" cy="522514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этимологии к данному слову близки: грамота, шарик, печать, клубень, луковица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Образовано уменьшительно-ласкательным от лат.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сообщение о событии, имеющем общественное значение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документ в Конституционном праве, письменное свидетельство о волеизъявлении избирателя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3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8E287A-A0B8-4680-B063-7A1476E6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Выборы-юридически узаконенная процедура, в рамках которой граждане определяют, кто будет представлять их интересы в тех или иных органах власти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2111893-82CA-4012-9FDB-3E0E589F40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7149" y="2116138"/>
            <a:ext cx="4015816" cy="365760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770683CE-DD8D-4AE4-A85D-18BDA069D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10200" cy="480825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РФ, депутаты Государственной Думы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органы субъектов РФ, губернаторы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Представительные органы муниципалитетов и главы местного самоуправления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BE771C2B-F17F-43D8-BE0B-DD46DFCA782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342965" y="2241176"/>
            <a:ext cx="829235" cy="170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55873259-DC36-442F-AFB1-4F4AF20BA801}"/>
              </a:ext>
            </a:extLst>
          </p:cNvPr>
          <p:cNvCxnSpPr>
            <a:stCxn id="6" idx="3"/>
          </p:cNvCxnSpPr>
          <p:nvPr/>
        </p:nvCxnSpPr>
        <p:spPr>
          <a:xfrm>
            <a:off x="5342965" y="3944938"/>
            <a:ext cx="829235" cy="1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3E8885BD-BF40-4EA9-8C2F-669BAB8EBEE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342965" y="3944938"/>
            <a:ext cx="829235" cy="156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81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74F008E-F9B9-4C69-8D12-BC4EEBF51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3711F0A-FD06-4293-AE61-495A403FE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7E814C-F6FA-4B4B-BE37-706077FB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365125"/>
            <a:ext cx="11689975" cy="185812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Избирательная система-порядок выборов в представительные учреждения и выборных должностных лиц, а также определение результатов голосования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6FCC2F-B5E8-461A-8F60-F8A02C036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3" y="2545976"/>
            <a:ext cx="11170023" cy="36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Компоненты системы</a:t>
            </a:r>
          </a:p>
          <a:p>
            <a:pPr marL="0" indent="0" algn="ctr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избирательное право         избирательный процесс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(комплекс правовых норм          (комплекс действий в процессе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выборов)                          выборов)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F41827C8-F392-4FAE-BB3A-5D70E301DD1D}"/>
              </a:ext>
            </a:extLst>
          </p:cNvPr>
          <p:cNvCxnSpPr>
            <a:cxnSpLocks/>
          </p:cNvCxnSpPr>
          <p:nvPr/>
        </p:nvCxnSpPr>
        <p:spPr>
          <a:xfrm flipH="1">
            <a:off x="3442447" y="3048000"/>
            <a:ext cx="878541" cy="770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B909A5B1-53E9-4C96-B312-E137221C9B08}"/>
              </a:ext>
            </a:extLst>
          </p:cNvPr>
          <p:cNvCxnSpPr>
            <a:cxnSpLocks/>
          </p:cNvCxnSpPr>
          <p:nvPr/>
        </p:nvCxnSpPr>
        <p:spPr>
          <a:xfrm>
            <a:off x="7853083" y="3048000"/>
            <a:ext cx="878541" cy="770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33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4F8ABD2-DFB0-42DA-8E76-D2BE0BA9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1B3E95-7430-4BFA-9425-DCAFB8E4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2" y="365125"/>
            <a:ext cx="10799576" cy="177174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Избирательное право – это конституционное право избирать и быть избранным в органы государственной власти и в выборные органы местного самоуправления, а также участвовать в референдуме (всенародное голосование)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6DE292D0-C8CD-48B1-9974-23F82AD10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96" y="2263261"/>
            <a:ext cx="4928905" cy="617071"/>
          </a:xfrm>
        </p:spPr>
        <p:txBody>
          <a:bodyPr>
            <a:normAutofit/>
          </a:bodyPr>
          <a:lstStyle/>
          <a:p>
            <a:r>
              <a:rPr lang="ru-RU" sz="3200" dirty="0"/>
              <a:t>активное право- избирать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960F92FC-E799-4A58-AFE1-13DCF8030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659" y="3006725"/>
            <a:ext cx="5450542" cy="3627157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Избирательным правом обладают граждане Российской Федерации, достигшие возраста 18 лет.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права избирать и быть избранными граждане, признанные судом недееспособными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содержащиеся в местах лишения свободы по приговору суда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54733162-E984-4FC9-8284-80E281F40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1201" y="2263260"/>
            <a:ext cx="6131857" cy="617072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пассивное право- быть избранным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785E59CF-B20C-4701-A524-611225D9F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1201" y="3006725"/>
            <a:ext cx="6060139" cy="362715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определенного возраста: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Гос. Думы – 21 год,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 – 30 лет,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РФ – 35 лет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двойное гражданство для депутатов ГД, сенаторов СФ, глав регионов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занимать должности в разных ветвях власти одновременно </a:t>
            </a:r>
          </a:p>
        </p:txBody>
      </p:sp>
    </p:spTree>
    <p:extLst>
      <p:ext uri="{BB962C8B-B14F-4D97-AF65-F5344CB8AC3E}">
        <p14:creationId xmlns:p14="http://schemas.microsoft.com/office/powerpoint/2010/main" val="24408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36B0F50-919B-479E-87B1-9D0A95EEB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047220-F847-4F49-8138-E7B6E4F9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избирательного права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49811D-4D06-499E-ABFF-9280B2CA3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129554"/>
            <a:ext cx="11636187" cy="5728446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всеобщего избирательного права.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(принадлежит всем без исключения гражданам, достигшим установленного законом возраста и не подпадающим под иные ограничения, предусмотренные законодательством)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равного избирательного права.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(мнение каждого избирателя должно быть учтено наравне с другими)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прямого голосования.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(избиратели голосуют напрямую за кандидатов, принимающих участие в выборах)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Тайное голосование.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бюллетеня обезличена, в него не вносится имя или паспортные данные избирателя, не предоставляется номер или другие пометки, позволяющие идентифицировать бюллетень)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осуществление избирательного права.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России отказ от участия в выборах не влечет никаких негативных правовых последствий для гражданина, во многих других странах предусматривается обязательное участие в выборах, а неучастие в них(абсентеизм) может повлечь значительные ограничения гражданских прав)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6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9A6417C-285F-441E-907B-6FE3BF78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14F989-B7F3-4174-A50B-1FB755DA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8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избирательного законодательства Российской Федерации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14A9E23-B8E8-44B5-94ED-7F50EA70D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08" y="3092151"/>
            <a:ext cx="2787436" cy="37165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BF1D33-ED67-44F0-8C9F-DA32D8288F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86" r="16968"/>
          <a:stretch/>
        </p:blipFill>
        <p:spPr>
          <a:xfrm>
            <a:off x="2353115" y="1384385"/>
            <a:ext cx="2653553" cy="37324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6DE5F1F-BCE7-4E9B-891A-53CDFDA6C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8689" y="3151809"/>
            <a:ext cx="2726728" cy="35972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7E4AB4-E2CF-492D-BEB2-722013B64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324" y="1427063"/>
            <a:ext cx="2520020" cy="34615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AEB32BE-53FF-4BC2-BA53-8EFFA9FC9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6668" y="3234462"/>
            <a:ext cx="2547442" cy="34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47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1143</Words>
  <Application>Microsoft Office PowerPoint</Application>
  <PresentationFormat>Широкоэкранный</PresentationFormat>
  <Paragraphs>125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Избирательная  система в Российской Федерации</vt:lpstr>
      <vt:lpstr>Цель урока: Познакомить учащихся с особенностями избирательной системы Российской Федерации</vt:lpstr>
      <vt:lpstr>План урока:</vt:lpstr>
      <vt:lpstr>Определите предмет, который находится  в «черном ящике»</vt:lpstr>
      <vt:lpstr>Выборы-юридически узаконенная процедура, в рамках которой граждане определяют, кто будет представлять их интересы в тех или иных органах власти</vt:lpstr>
      <vt:lpstr>Избирательная система-порядок выборов в представительные учреждения и выборных должностных лиц, а также определение результатов голосования </vt:lpstr>
      <vt:lpstr>Избирательное право – это конституционное право избирать и быть избранным в органы государственной власти и в выборные органы местного самоуправления, а также участвовать в референдуме (всенародное голосование) </vt:lpstr>
      <vt:lpstr>Принципы избирательного права</vt:lpstr>
      <vt:lpstr>Источники избирательного законодательства Российской Федерации</vt:lpstr>
      <vt:lpstr>Мажоритарная система-система определения результатов выборов, согласно которой избранным считается кандидат, набравший установленное законом большинство голосов. Территория страны разбивается на одномандатные избирательные округа (в РФ-225)</vt:lpstr>
      <vt:lpstr>Пропорциональная система- система представительства партий и движений, основанная на том, что каждая партия получает число мандатов пропорционально количеству голосов, поданных за ее кандидатов на выборах</vt:lpstr>
      <vt:lpstr>Презентация PowerPoint</vt:lpstr>
      <vt:lpstr>Презентация PowerPoint</vt:lpstr>
      <vt:lpstr>Смешанная система выборов в РФ</vt:lpstr>
      <vt:lpstr>Стадии избирательного процесса</vt:lpstr>
      <vt:lpstr>Заполни таблицу</vt:lpstr>
      <vt:lpstr>Задача 1. Найдите нарушение принципов избирательного права.</vt:lpstr>
      <vt:lpstr>Задача 2.</vt:lpstr>
      <vt:lpstr>Тест</vt:lpstr>
      <vt:lpstr>Вывод:</vt:lpstr>
      <vt:lpstr>Домашнее задание</vt:lpstr>
      <vt:lpstr>Используемая 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Избирательная  система в Российской Федерации</dc:title>
  <dc:creator>User</dc:creator>
  <cp:lastModifiedBy>User</cp:lastModifiedBy>
  <cp:revision>66</cp:revision>
  <dcterms:created xsi:type="dcterms:W3CDTF">2022-03-30T14:41:35Z</dcterms:created>
  <dcterms:modified xsi:type="dcterms:W3CDTF">2022-03-31T19:17:44Z</dcterms:modified>
</cp:coreProperties>
</file>