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62" r:id="rId3"/>
    <p:sldId id="268" r:id="rId4"/>
    <p:sldId id="267" r:id="rId5"/>
    <p:sldId id="257" r:id="rId6"/>
    <p:sldId id="269" r:id="rId7"/>
    <p:sldId id="25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5194-13A9-4C0B-93E8-86CAFC17984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6F08-263B-4B93-BD46-4E1D8B26E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9B1D6-6B60-4ED6-93A3-1F541F9E2500}" type="slidenum">
              <a:rPr 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Курс «Я – исследователь»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2800" b="1" dirty="0" smtClean="0"/>
              <a:t>Цель программы:</a:t>
            </a:r>
            <a:r>
              <a:rPr lang="ru-RU" sz="2800" dirty="0" smtClean="0"/>
              <a:t> создание условий для успешного освоения учениками основ исследовательской деятельности.</a:t>
            </a:r>
            <a:endParaRPr lang="ru-RU" sz="2800" dirty="0"/>
          </a:p>
        </p:txBody>
      </p:sp>
      <p:pic>
        <p:nvPicPr>
          <p:cNvPr id="23559" name="Picture 7" descr="C:\Users\Елена\Desktop\Я-исследователь\конференция «Первые шаги в науку»\исследования, крокусы\для работы крокусы\SPA57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исследование?</a:t>
            </a:r>
          </a:p>
          <a:p>
            <a:r>
              <a:rPr lang="ru-RU" dirty="0" smtClean="0"/>
              <a:t>Как задавать вопросы?</a:t>
            </a:r>
          </a:p>
          <a:p>
            <a:r>
              <a:rPr lang="ru-RU" dirty="0" smtClean="0"/>
              <a:t>Как выбрать тему исследования?</a:t>
            </a:r>
          </a:p>
          <a:p>
            <a:r>
              <a:rPr lang="ru-RU" dirty="0" smtClean="0"/>
              <a:t>Библиотечное </a:t>
            </a:r>
            <a:r>
              <a:rPr lang="ru-RU" dirty="0" smtClean="0"/>
              <a:t>занятие «Знакомство с информационными справочниками» (продолжение темы «Учимся выбирать дополнительную литературу</a:t>
            </a:r>
            <a:r>
              <a:rPr lang="ru-RU" dirty="0" smtClean="0"/>
              <a:t>»)</a:t>
            </a:r>
            <a:endParaRPr lang="ru-RU" dirty="0" smtClean="0"/>
          </a:p>
          <a:p>
            <a:r>
              <a:rPr lang="ru-RU" dirty="0" smtClean="0"/>
              <a:t> Совместное или самостоятельное планирование выполнения практического задания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программы: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формировать </a:t>
            </a:r>
            <a:r>
              <a:rPr lang="ru-RU" dirty="0" smtClean="0"/>
              <a:t>представление об исследовательском обучении как ведущем способе учебной деятельности;</a:t>
            </a:r>
          </a:p>
          <a:p>
            <a:pPr lvl="0"/>
            <a:r>
              <a:rPr lang="ru-RU" dirty="0" smtClean="0"/>
              <a:t> обучать специальным знаниям, необходимым для проведения самостоятельных исследований;</a:t>
            </a:r>
          </a:p>
          <a:p>
            <a:pPr lvl="0"/>
            <a:r>
              <a:rPr lang="ru-RU" dirty="0" smtClean="0"/>
              <a:t>формировать и развивать умения и навыки исследовательского поиска;</a:t>
            </a:r>
          </a:p>
          <a:p>
            <a:pPr lvl="0"/>
            <a:r>
              <a:rPr lang="ru-RU" dirty="0" smtClean="0"/>
              <a:t>развивать познавательные потребности и </a:t>
            </a:r>
            <a:r>
              <a:rPr lang="ru-RU" dirty="0" smtClean="0"/>
              <a:t>способности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Формы  организации учебного процесса.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Программа предусматривает проведение внеклассных занятий, работы детей в группах, парах, индивидуальная работа, работа с привлечением родителей.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Результат проектной деятельности</a:t>
            </a:r>
            <a:r>
              <a:rPr lang="ru-RU" sz="3600" dirty="0" smtClean="0"/>
              <a:t> – личностно или общественно значимый продукт: изделие, информация (доклад, сообщение), комплексная работа, социальная помощь.</a:t>
            </a:r>
            <a:endParaRPr lang="ru-RU" sz="3600" dirty="0"/>
          </a:p>
        </p:txBody>
      </p:sp>
      <p:pic>
        <p:nvPicPr>
          <p:cNvPr id="9217" name="Picture 1" descr="C:\Users\Елена\Desktop\Я-исследователь\конференция «Первые шаги в науку»\исследования, крокусы\для работы крокусы\SPA57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Формы  организации учебного процесса.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Программа </a:t>
            </a:r>
            <a:r>
              <a:rPr lang="ru-RU" sz="2400" dirty="0" smtClean="0"/>
              <a:t>предусматривает проведение внеклассных занятий, работы детей в группах, парах, индивидуальная работа, работа с привлечением родителей. </a:t>
            </a:r>
          </a:p>
          <a:p>
            <a:endParaRPr lang="ru-RU" dirty="0"/>
          </a:p>
        </p:txBody>
      </p:sp>
      <p:pic>
        <p:nvPicPr>
          <p:cNvPr id="22530" name="Picture 2" descr="C:\Users\Елена\Desktop\Я-исследователь\конференция «Первые шаги в науку»\исследования, крокусы\для работы крокусы\SPA57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Совместное или самостоятельное планирование выполнения практического задания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Елена\Desktop\Я-исследователь\конференция «Первые шаги в науку»\исследования, крокусы\для работы крокусы\SPA57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417646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smtClean="0">
                <a:solidFill>
                  <a:schemeClr val="bg1"/>
                </a:solidFill>
              </a:rPr>
              <a:t>«Выращивание луковичных растений в комнатных условиях»</a:t>
            </a:r>
            <a:endParaRPr lang="ru-RU" sz="4800" i="1">
              <a:solidFill>
                <a:schemeClr val="bg1"/>
              </a:solidFill>
            </a:endParaRPr>
          </a:p>
        </p:txBody>
      </p:sp>
      <p:sp>
        <p:nvSpPr>
          <p:cNvPr id="5123" name="Текст 7"/>
          <p:cNvSpPr>
            <a:spLocks noGrp="1"/>
          </p:cNvSpPr>
          <p:nvPr>
            <p:ph type="body" idx="1"/>
          </p:nvPr>
        </p:nvSpPr>
        <p:spPr>
          <a:xfrm>
            <a:off x="684213" y="4724400"/>
            <a:ext cx="8351837" cy="2017713"/>
          </a:xfrm>
        </p:spPr>
        <p:txBody>
          <a:bodyPr/>
          <a:lstStyle/>
          <a:p>
            <a:pPr algn="r" defTabSz="457200" eaLnBrk="1" hangingPunct="1">
              <a:lnSpc>
                <a:spcPct val="110000"/>
              </a:lnSpc>
              <a:spcAft>
                <a:spcPts val="600"/>
              </a:spcAft>
              <a:buClr>
                <a:srgbClr val="FEDD78"/>
              </a:buClr>
              <a:buSzTx/>
            </a:pPr>
            <a:endParaRPr lang="ru-RU" sz="2000" smtClean="0">
              <a:solidFill>
                <a:srgbClr val="000000"/>
              </a:solidFill>
              <a:latin typeface="Verdana" pitchFamily="34" charset="0"/>
            </a:endParaRPr>
          </a:p>
          <a:p>
            <a:pPr algn="r" defTabSz="457200" eaLnBrk="1" hangingPunct="1">
              <a:lnSpc>
                <a:spcPct val="110000"/>
              </a:lnSpc>
              <a:spcAft>
                <a:spcPts val="600"/>
              </a:spcAft>
              <a:buClr>
                <a:srgbClr val="FEDD78"/>
              </a:buClr>
              <a:buSzTx/>
            </a:pPr>
            <a:r>
              <a:rPr lang="ru-RU" sz="2000" smtClean="0">
                <a:solidFill>
                  <a:srgbClr val="000000"/>
                </a:solidFill>
                <a:latin typeface="Verdana" pitchFamily="34" charset="0"/>
              </a:rPr>
              <a:t>Ученики </a:t>
            </a:r>
            <a:r>
              <a:rPr lang="ru-RU" sz="2000" b="1" smtClean="0">
                <a:solidFill>
                  <a:srgbClr val="000000"/>
                </a:solidFill>
                <a:latin typeface="Verdana" pitchFamily="34" charset="0"/>
              </a:rPr>
              <a:t>1 «А»</a:t>
            </a:r>
            <a:r>
              <a:rPr lang="ru-RU" sz="2000" smtClean="0">
                <a:solidFill>
                  <a:srgbClr val="000000"/>
                </a:solidFill>
                <a:latin typeface="Verdana" pitchFamily="34" charset="0"/>
              </a:rPr>
              <a:t> класса: </a:t>
            </a:r>
          </a:p>
          <a:p>
            <a:pPr algn="r" defTabSz="457200" eaLnBrk="1" hangingPunct="1">
              <a:lnSpc>
                <a:spcPct val="110000"/>
              </a:lnSpc>
              <a:spcAft>
                <a:spcPts val="600"/>
              </a:spcAft>
              <a:buClr>
                <a:srgbClr val="FEDD78"/>
              </a:buClr>
              <a:buSzTx/>
            </a:pPr>
            <a:r>
              <a:rPr lang="ru-RU" sz="2000" b="1" smtClean="0">
                <a:solidFill>
                  <a:srgbClr val="000000"/>
                </a:solidFill>
                <a:latin typeface="Verdana" pitchFamily="34" charset="0"/>
              </a:rPr>
              <a:t>Чугунников Даниил </a:t>
            </a:r>
            <a:r>
              <a:rPr lang="ru-RU" sz="2000" smtClean="0">
                <a:solidFill>
                  <a:srgbClr val="000000"/>
                </a:solidFill>
                <a:latin typeface="Verdana" pitchFamily="34" charset="0"/>
              </a:rPr>
              <a:t>и</a:t>
            </a:r>
            <a:r>
              <a:rPr lang="ru-RU" sz="2000" b="1" smtClean="0">
                <a:solidFill>
                  <a:srgbClr val="000000"/>
                </a:solidFill>
                <a:latin typeface="Verdana" pitchFamily="34" charset="0"/>
              </a:rPr>
              <a:t> Паламарчук Марьяна</a:t>
            </a:r>
          </a:p>
          <a:p>
            <a:pPr algn="r" defTabSz="457200" eaLnBrk="1" hangingPunct="1">
              <a:lnSpc>
                <a:spcPct val="110000"/>
              </a:lnSpc>
              <a:spcAft>
                <a:spcPts val="600"/>
              </a:spcAft>
              <a:buClr>
                <a:srgbClr val="FEDD78"/>
              </a:buClr>
              <a:buSzTx/>
            </a:pPr>
            <a:r>
              <a:rPr lang="ru-RU" sz="2000" smtClean="0">
                <a:solidFill>
                  <a:srgbClr val="000000"/>
                </a:solidFill>
                <a:latin typeface="Verdana" pitchFamily="34" charset="0"/>
              </a:rPr>
              <a:t>                  Руководитель: </a:t>
            </a:r>
            <a:r>
              <a:rPr lang="ru-RU" sz="2000" b="1" smtClean="0">
                <a:solidFill>
                  <a:srgbClr val="000000"/>
                </a:solidFill>
                <a:latin typeface="Verdana" pitchFamily="34" charset="0"/>
              </a:rPr>
              <a:t>Бочкарева Елена Николаевна</a:t>
            </a:r>
          </a:p>
          <a:p>
            <a:pPr defTabSz="457200" eaLnBrk="1" hangingPunct="1"/>
            <a:endParaRPr lang="ru-RU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615" y="548680"/>
            <a:ext cx="5715000" cy="503872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202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Курс «Я – исследователь» </vt:lpstr>
      <vt:lpstr>Темы занятий</vt:lpstr>
      <vt:lpstr>Задачи программы: </vt:lpstr>
      <vt:lpstr>Формы  организации учебного процесса.  </vt:lpstr>
      <vt:lpstr>Слайд 5</vt:lpstr>
      <vt:lpstr>Формы  организации учебного процесса.  </vt:lpstr>
      <vt:lpstr>  Совместное или самостоятельное планирование выполнения практического задания </vt:lpstr>
      <vt:lpstr>«Выращивание луковичных растений в комнатных условиях»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42</cp:revision>
  <dcterms:created xsi:type="dcterms:W3CDTF">2013-11-27T08:32:47Z</dcterms:created>
  <dcterms:modified xsi:type="dcterms:W3CDTF">2013-11-28T10:41:21Z</dcterms:modified>
</cp:coreProperties>
</file>